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80" r:id="rId7"/>
    <p:sldId id="269" r:id="rId8"/>
    <p:sldId id="277" r:id="rId9"/>
    <p:sldId id="279" r:id="rId10"/>
  </p:sldIdLst>
  <p:sldSz cx="7556500" cy="10693400"/>
  <p:notesSz cx="6858000" cy="9144000"/>
  <p:embeddedFontLst>
    <p:embeddedFont>
      <p:font typeface="Lato" panose="020B0604020202020204" charset="0"/>
      <p:regular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Geometos Neue 2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metos Neue 1" panose="020B0604020202020204" charset="0"/>
      <p:regular r:id="rId21"/>
    </p:embeddedFont>
    <p:embeddedFont>
      <p:font typeface="Lato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299" t="1046" r="15361" b="1004"/>
          <a:stretch>
            <a:fillRect/>
          </a:stretch>
        </p:blipFill>
        <p:spPr>
          <a:xfrm>
            <a:off x="10331" y="0"/>
            <a:ext cx="7556500" cy="10693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4783" y="5908753"/>
            <a:ext cx="558032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FFFFFF"/>
                </a:solidFill>
                <a:latin typeface="Geometos Neue 1"/>
              </a:rPr>
              <a:t>BNB LIVE ROMA</a:t>
            </a:r>
            <a:endParaRPr lang="en-US" sz="2799" dirty="0">
              <a:solidFill>
                <a:srgbClr val="FFFFFF"/>
              </a:solidFill>
              <a:latin typeface="Geometos Neue 1"/>
            </a:endParaRPr>
          </a:p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FFFFFF"/>
                </a:solidFill>
                <a:latin typeface="Geometos Neue 1"/>
              </a:rPr>
              <a:t>CASE VACANZE DI LUSSO</a:t>
            </a:r>
            <a:endParaRPr lang="en-US" sz="2799" dirty="0">
              <a:solidFill>
                <a:srgbClr val="FFFFFF"/>
              </a:solidFill>
              <a:latin typeface="Geometos Neue 1"/>
            </a:endParaRPr>
          </a:p>
        </p:txBody>
      </p:sp>
      <p:sp>
        <p:nvSpPr>
          <p:cNvPr id="4" name="AutoShape 4"/>
          <p:cNvSpPr/>
          <p:nvPr/>
        </p:nvSpPr>
        <p:spPr>
          <a:xfrm rot="-5400000">
            <a:off x="180809" y="8610495"/>
            <a:ext cx="115990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2936084" y="186911"/>
            <a:ext cx="1684332" cy="1729416"/>
          </a:xfrm>
          <a:custGeom>
            <a:avLst/>
            <a:gdLst/>
            <a:ahLst/>
            <a:cxnLst/>
            <a:rect l="l" t="t" r="r" b="b"/>
            <a:pathLst>
              <a:path w="1684332" h="1729416">
                <a:moveTo>
                  <a:pt x="0" y="0"/>
                </a:moveTo>
                <a:lnTo>
                  <a:pt x="1684332" y="0"/>
                </a:lnTo>
                <a:lnTo>
                  <a:pt x="1684332" y="1729416"/>
                </a:lnTo>
                <a:lnTo>
                  <a:pt x="0" y="1729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0602" y="9872708"/>
            <a:ext cx="6795295" cy="27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US" sz="1545" dirty="0">
                <a:solidFill>
                  <a:srgbClr val="FFFFFF"/>
                </a:solidFill>
                <a:latin typeface="Geometos Neue 1"/>
              </a:rPr>
              <a:t>dal 1906 </a:t>
            </a:r>
            <a:r>
              <a:rPr lang="en-US" sz="1545" dirty="0" err="1">
                <a:solidFill>
                  <a:srgbClr val="FFFFFF"/>
                </a:solidFill>
                <a:latin typeface="Geometos Neue 1"/>
              </a:rPr>
              <a:t>siamo</a:t>
            </a:r>
            <a:r>
              <a:rPr lang="en-US" sz="1545" dirty="0">
                <a:solidFill>
                  <a:srgbClr val="FFFFFF"/>
                </a:solidFill>
                <a:latin typeface="Geometos Neue 1"/>
              </a:rPr>
              <a:t> la prima </a:t>
            </a:r>
            <a:r>
              <a:rPr lang="en-US" sz="1545" dirty="0" err="1">
                <a:solidFill>
                  <a:srgbClr val="FFFFFF"/>
                </a:solidFill>
                <a:latin typeface="Geometos Neue 1"/>
              </a:rPr>
              <a:t>scelta</a:t>
            </a:r>
            <a:r>
              <a:rPr lang="en-US" sz="1545" dirty="0">
                <a:solidFill>
                  <a:srgbClr val="FFFFFF"/>
                </a:solidFill>
                <a:latin typeface="Geometos Neue 1"/>
              </a:rPr>
              <a:t> </a:t>
            </a:r>
            <a:r>
              <a:rPr lang="en-US" sz="1545" dirty="0" err="1">
                <a:solidFill>
                  <a:srgbClr val="FFFFFF"/>
                </a:solidFill>
                <a:latin typeface="Geometos Neue 1"/>
              </a:rPr>
              <a:t>dei</a:t>
            </a:r>
            <a:r>
              <a:rPr lang="en-US" sz="1545" dirty="0">
                <a:solidFill>
                  <a:srgbClr val="FFFFFF"/>
                </a:solidFill>
                <a:latin typeface="Geometos Neue 1"/>
              </a:rPr>
              <a:t> </a:t>
            </a:r>
            <a:r>
              <a:rPr lang="en-US" sz="1545" dirty="0" err="1">
                <a:solidFill>
                  <a:srgbClr val="FFFFFF"/>
                </a:solidFill>
                <a:latin typeface="Geometos Neue 1"/>
              </a:rPr>
              <a:t>clienti</a:t>
            </a:r>
            <a:r>
              <a:rPr lang="en-US" sz="1545" dirty="0">
                <a:solidFill>
                  <a:srgbClr val="FFFFFF"/>
                </a:solidFill>
                <a:latin typeface="Geometos Neue 1"/>
              </a:rPr>
              <a:t> </a:t>
            </a:r>
            <a:r>
              <a:rPr lang="en-US" sz="1545" dirty="0" err="1">
                <a:solidFill>
                  <a:srgbClr val="FFFFFF"/>
                </a:solidFill>
                <a:latin typeface="Geometos Neue 1"/>
              </a:rPr>
              <a:t>più</a:t>
            </a:r>
            <a:r>
              <a:rPr lang="en-US" sz="1545" dirty="0">
                <a:solidFill>
                  <a:srgbClr val="FFFFFF"/>
                </a:solidFill>
                <a:latin typeface="Geometos Neue 1"/>
              </a:rPr>
              <a:t> </a:t>
            </a:r>
            <a:r>
              <a:rPr lang="en-US" sz="1545" dirty="0" err="1">
                <a:solidFill>
                  <a:srgbClr val="FFFFFF"/>
                </a:solidFill>
                <a:latin typeface="Geometos Neue 1"/>
              </a:rPr>
              <a:t>esigenti</a:t>
            </a:r>
            <a:endParaRPr lang="en-US" sz="1545" dirty="0">
              <a:solidFill>
                <a:srgbClr val="FFFFFF"/>
              </a:solidFill>
              <a:latin typeface="Geometos Neue 1"/>
            </a:endParaRPr>
          </a:p>
        </p:txBody>
      </p:sp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2" y="2835485"/>
            <a:ext cx="5988367" cy="11098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TextBox 10"/>
          <p:cNvSpPr txBox="1"/>
          <p:nvPr/>
        </p:nvSpPr>
        <p:spPr>
          <a:xfrm>
            <a:off x="1758950" y="2455805"/>
            <a:ext cx="4038600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2"/>
              </a:lnSpc>
            </a:pPr>
            <a:r>
              <a:rPr lang="en-US" sz="1022" dirty="0" smtClean="0">
                <a:solidFill>
                  <a:schemeClr val="bg1"/>
                </a:solidFill>
                <a:latin typeface="Geometos Neue 2"/>
              </a:rPr>
              <a:t>IN PARTNERSHIP CON LO STUDIO LEGALE</a:t>
            </a:r>
            <a:endParaRPr lang="en-US" sz="1022" dirty="0">
              <a:solidFill>
                <a:schemeClr val="bg1"/>
              </a:solidFill>
              <a:latin typeface="Geometos Neue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" y="-114300"/>
            <a:ext cx="7788600" cy="10920600"/>
            <a:chOff x="0" y="0"/>
            <a:chExt cx="10384800" cy="14560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262" b="3262"/>
            <a:stretch>
              <a:fillRect/>
            </a:stretch>
          </p:blipFill>
          <p:spPr>
            <a:xfrm>
              <a:off x="0" y="0"/>
              <a:ext cx="10384800" cy="14560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15950" y="1079500"/>
            <a:ext cx="64008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 smtClean="0">
                <a:solidFill>
                  <a:srgbClr val="12387E"/>
                </a:solidFill>
                <a:latin typeface="Geometos Neue 2"/>
              </a:rPr>
              <a:t>Entra</a:t>
            </a:r>
            <a:r>
              <a:rPr lang="en-US" sz="3200" dirty="0" smtClean="0">
                <a:solidFill>
                  <a:srgbClr val="12387E"/>
                </a:solidFill>
                <a:latin typeface="Geometos Neue 2"/>
              </a:rPr>
              <a:t> </a:t>
            </a:r>
            <a:r>
              <a:rPr lang="en-US" sz="3200" dirty="0" err="1" smtClean="0">
                <a:solidFill>
                  <a:srgbClr val="12387E"/>
                </a:solidFill>
                <a:latin typeface="Geometos Neue 2"/>
              </a:rPr>
              <a:t>anche</a:t>
            </a:r>
            <a:r>
              <a:rPr lang="en-US" sz="3200" dirty="0" smtClean="0">
                <a:solidFill>
                  <a:srgbClr val="12387E"/>
                </a:solidFill>
                <a:latin typeface="Geometos Neue 2"/>
              </a:rPr>
              <a:t> </a:t>
            </a:r>
            <a:r>
              <a:rPr lang="en-US" sz="3200" dirty="0" err="1" smtClean="0">
                <a:solidFill>
                  <a:srgbClr val="12387E"/>
                </a:solidFill>
                <a:latin typeface="Geometos Neue 2"/>
              </a:rPr>
              <a:t>tu</a:t>
            </a:r>
            <a:r>
              <a:rPr lang="en-US" sz="3200" dirty="0" smtClean="0">
                <a:solidFill>
                  <a:srgbClr val="12387E"/>
                </a:solidFill>
                <a:latin typeface="Geometos Neue 2"/>
              </a:rPr>
              <a:t> </a:t>
            </a:r>
            <a:r>
              <a:rPr lang="en-US" sz="3200" dirty="0" err="1" smtClean="0">
                <a:solidFill>
                  <a:srgbClr val="12387E"/>
                </a:solidFill>
                <a:latin typeface="Geometos Neue 2"/>
              </a:rPr>
              <a:t>nel</a:t>
            </a:r>
            <a:r>
              <a:rPr lang="en-US" sz="3200" dirty="0" smtClean="0">
                <a:solidFill>
                  <a:srgbClr val="12387E"/>
                </a:solidFill>
                <a:latin typeface="Geometos Neue 2"/>
              </a:rPr>
              <a:t> GRUPPO BNB </a:t>
            </a:r>
            <a:r>
              <a:rPr lang="en-US" sz="3200" dirty="0" smtClean="0">
                <a:solidFill>
                  <a:srgbClr val="12387E"/>
                </a:solidFill>
                <a:latin typeface="Geometos Neue 2"/>
              </a:rPr>
              <a:t>LIVE </a:t>
            </a:r>
            <a:r>
              <a:rPr lang="en-US" sz="3200" dirty="0" smtClean="0">
                <a:solidFill>
                  <a:srgbClr val="12387E"/>
                </a:solidFill>
                <a:latin typeface="Geometos Neue 2"/>
              </a:rPr>
              <a:t>ROMA</a:t>
            </a:r>
            <a:endParaRPr lang="en-US" sz="3200" dirty="0">
              <a:solidFill>
                <a:srgbClr val="12387E"/>
              </a:solidFill>
              <a:latin typeface="Geometos Neue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5050" y="2832100"/>
            <a:ext cx="5562600" cy="545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Hai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deciso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affittare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proprietà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?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Adesso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hai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bisogno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un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professionista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faccia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sì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questo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avvenga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nel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modo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più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semplice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ed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efficace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possibile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 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Da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oltre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115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anni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in Coldwell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Banker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siamo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abituati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ridefinire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gli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standard del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mercato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immobiliare,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ed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oggi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siamo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qui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sviluppare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strategia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su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misura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proprio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Affidandoti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nostro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network,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avrai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fianco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guida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fidata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con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l'esperienza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e la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conoscenza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derivanti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dal far parte di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uno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dei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più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prestigiosi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network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immobiliari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mondo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un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gruppo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dal 1906 ha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aiutato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milioni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clienti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realizzare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propri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sogni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Grazie al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nostro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network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di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agenti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e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consulenti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legali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in partnership con lo Studio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legale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Scarselli Cirelli &amp; Partners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abbiamo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le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risorse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gli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strumenti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offrirti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la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migliore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esperienza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nel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settore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.</a:t>
            </a: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Ogni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giorno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siamo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impegnati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cercare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le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soluzioni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vincenti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le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più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interessanti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innovazioni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tecnologiche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e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migliori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strumenti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assicurare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nostri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clienti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dei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percorsi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efficienti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efficaci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Saremo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fianco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in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ogni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fase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dall’allestimento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della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casa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alla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sua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complete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gestione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Ci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auguriamo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le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informazioni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troverai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questa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guida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possano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aiutarti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saremo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felici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se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avremo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l'opportunità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gestire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il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immobile.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7113" y="5655985"/>
            <a:ext cx="3988361" cy="4931537"/>
            <a:chOff x="0" y="0"/>
            <a:chExt cx="5317814" cy="65753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522" t="863" b="863"/>
            <a:stretch>
              <a:fillRect/>
            </a:stretch>
          </p:blipFill>
          <p:spPr>
            <a:xfrm>
              <a:off x="0" y="0"/>
              <a:ext cx="5317814" cy="6575382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56000" y="734973"/>
            <a:ext cx="266017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2387E"/>
                </a:solidFill>
                <a:latin typeface="Geometos Neue 2"/>
              </a:rPr>
              <a:t>i passi per </a:t>
            </a:r>
            <a:r>
              <a:rPr lang="en-US" sz="2000" dirty="0" smtClean="0">
                <a:solidFill>
                  <a:srgbClr val="12387E"/>
                </a:solidFill>
                <a:latin typeface="Geometos Neue 2"/>
              </a:rPr>
              <a:t>L’APERTURA DELLA CASA VACANZE </a:t>
            </a:r>
            <a:endParaRPr lang="en-US" sz="2000" dirty="0">
              <a:solidFill>
                <a:srgbClr val="12387E"/>
              </a:solidFill>
              <a:latin typeface="Geometos Neue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6000" y="2099025"/>
            <a:ext cx="2876703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Ogni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proprietà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è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unica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buona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strategia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allestimento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e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gestione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una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casa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vacanze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deve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tenerne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conto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 </a:t>
            </a:r>
          </a:p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nostri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agenti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sono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stati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formati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costruire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un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programma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marketing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su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misura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risponda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alle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esigenze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Il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nostro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Sistema,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combina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profonda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conoscenza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del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mercato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locale 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con la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forza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e la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potenza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uno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dei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più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prestigiosi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brand del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settore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assicurerà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il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più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efficace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approccio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di gestioni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della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casa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vacanze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.</a:t>
            </a: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17634" y="1395845"/>
            <a:ext cx="2286366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Inizieremo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con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una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dettagliata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analisi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del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mercato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locale,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della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tua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proprietà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delle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proprietà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simili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 in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affitto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turistico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Questo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ci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permetterà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posizionare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tua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proprietà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sul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mercato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al 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giusto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canone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.</a:t>
            </a:r>
            <a:endParaRPr lang="en-US" sz="1200" dirty="0">
              <a:solidFill>
                <a:srgbClr val="000000"/>
              </a:solidFill>
              <a:latin typeface="Lato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50062" y="3158913"/>
            <a:ext cx="131544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12387E"/>
                </a:solidFill>
                <a:latin typeface="Geometos Neue 2"/>
              </a:rPr>
              <a:t>2. </a:t>
            </a:r>
            <a:r>
              <a:rPr lang="en-US" sz="1500" dirty="0" err="1">
                <a:solidFill>
                  <a:srgbClr val="12387E"/>
                </a:solidFill>
                <a:latin typeface="Geometos Neue 2"/>
              </a:rPr>
              <a:t>Strategia</a:t>
            </a:r>
            <a:endParaRPr lang="en-US" sz="1500" dirty="0">
              <a:solidFill>
                <a:srgbClr val="12387E"/>
              </a:solidFill>
              <a:latin typeface="Geometos Neue 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17634" y="3639610"/>
            <a:ext cx="2286366" cy="81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Evidenziando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il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carattere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rende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unica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tua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proprietà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distingueremo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dalle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altre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presenti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sul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mercato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56511" y="734973"/>
            <a:ext cx="1578769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12387E"/>
                </a:solidFill>
                <a:latin typeface="Geometos Neue 2"/>
              </a:rPr>
              <a:t>1. valutazione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63457" y="4816102"/>
            <a:ext cx="1165027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12387E"/>
                </a:solidFill>
                <a:latin typeface="Geometos Neue 2"/>
              </a:rPr>
              <a:t>3. Visibilità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17634" y="5347665"/>
            <a:ext cx="228636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Posizioneremo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il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tuo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immobile sui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più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importanti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portali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nazionali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ed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internazionali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 per dare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il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massimo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visibilità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.</a:t>
            </a:r>
            <a:endParaRPr lang="en-US" sz="1200" dirty="0">
              <a:solidFill>
                <a:srgbClr val="000000"/>
              </a:solidFill>
              <a:latin typeface="Lato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50062" y="6653466"/>
            <a:ext cx="188019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12387E"/>
                </a:solidFill>
                <a:latin typeface="Geometos Neue 2"/>
              </a:rPr>
              <a:t>4. MONITORAGGIO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17634" y="7314338"/>
            <a:ext cx="2286366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Verificheremo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quotidianamente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i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risultati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delle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nostre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strategie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di 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marketing,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intervenendo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mantenere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il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tuo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immobile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alla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massima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visibilità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competitività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66135" y="8694031"/>
            <a:ext cx="1881783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12387E"/>
                </a:solidFill>
                <a:latin typeface="Geometos Neue 2"/>
              </a:rPr>
              <a:t>5. ottimizzazione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17634" y="9354903"/>
            <a:ext cx="228636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In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caso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di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variazioni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mercato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lavoreremo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insieme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aumentare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competitività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della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Italics"/>
              </a:rPr>
              <a:t>tua</a:t>
            </a:r>
            <a:r>
              <a:rPr lang="en-US" sz="1200" dirty="0">
                <a:solidFill>
                  <a:srgbClr val="000000"/>
                </a:solidFill>
                <a:latin typeface="Lato Italics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 Italics"/>
              </a:rPr>
              <a:t>proprietà</a:t>
            </a:r>
            <a:r>
              <a:rPr lang="en-US" sz="1200" dirty="0" smtClean="0">
                <a:solidFill>
                  <a:srgbClr val="000000"/>
                </a:solidFill>
                <a:latin typeface="Lato Italics"/>
              </a:rPr>
              <a:t>.</a:t>
            </a:r>
            <a:endParaRPr lang="en-US" sz="1200" dirty="0">
              <a:solidFill>
                <a:srgbClr val="000000"/>
              </a:solidFill>
              <a:latin typeface="Lato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7556500"/>
            <a:ext cx="7662128" cy="3283440"/>
            <a:chOff x="0" y="0"/>
            <a:chExt cx="10352343" cy="579443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14686" b="1355"/>
            <a:stretch>
              <a:fillRect/>
            </a:stretch>
          </p:blipFill>
          <p:spPr>
            <a:xfrm>
              <a:off x="0" y="0"/>
              <a:ext cx="10352343" cy="5794438"/>
            </a:xfrm>
            <a:prstGeom prst="rect">
              <a:avLst/>
            </a:prstGeom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7267" y="2157438"/>
            <a:ext cx="59970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solidFill>
                  <a:srgbClr val="000000"/>
                </a:solidFill>
                <a:latin typeface="Lato"/>
              </a:rPr>
              <a:t>Pensiamo a tutto noi! Impostiamo la tua casa vacanze, curiamo le pratiche amministrative, </a:t>
            </a:r>
            <a:r>
              <a:rPr lang="it-IT" altLang="it-IT" sz="1200" dirty="0" smtClean="0">
                <a:solidFill>
                  <a:srgbClr val="000000"/>
                </a:solidFill>
                <a:latin typeface="Lato"/>
              </a:rPr>
              <a:t>la </a:t>
            </a:r>
            <a:r>
              <a:rPr lang="it-IT" altLang="it-IT" sz="1200" dirty="0">
                <a:solidFill>
                  <a:srgbClr val="000000"/>
                </a:solidFill>
                <a:latin typeface="Lato"/>
              </a:rPr>
              <a:t>visibilità dell’appartamento sui principali portali (booking, </a:t>
            </a:r>
            <a:r>
              <a:rPr lang="it-IT" altLang="it-IT" sz="1200" dirty="0" err="1">
                <a:solidFill>
                  <a:srgbClr val="000000"/>
                </a:solidFill>
                <a:latin typeface="Lato"/>
              </a:rPr>
              <a:t>airbnb</a:t>
            </a:r>
            <a:r>
              <a:rPr lang="it-IT" altLang="it-IT" sz="1200" dirty="0">
                <a:solidFill>
                  <a:srgbClr val="000000"/>
                </a:solidFill>
                <a:latin typeface="Lato"/>
              </a:rPr>
              <a:t>) ed il flusso delle prenotazioni,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solidFill>
                  <a:srgbClr val="000000"/>
                </a:solidFill>
                <a:latin typeface="Lato"/>
              </a:rPr>
              <a:t>l’accoglienza e l’assistenza agli ospiti durante il soggiorno, le pulizie ed il cambio della biancheria, </a:t>
            </a:r>
            <a:r>
              <a:rPr lang="it-IT" altLang="it-IT" sz="1200" dirty="0" smtClean="0">
                <a:solidFill>
                  <a:srgbClr val="000000"/>
                </a:solidFill>
                <a:latin typeface="Lato"/>
              </a:rPr>
              <a:t>la </a:t>
            </a:r>
            <a:r>
              <a:rPr lang="it-IT" altLang="it-IT" sz="1200" dirty="0">
                <a:solidFill>
                  <a:srgbClr val="000000"/>
                </a:solidFill>
                <a:latin typeface="Lato"/>
              </a:rPr>
              <a:t>gestione degli </a:t>
            </a:r>
            <a:r>
              <a:rPr lang="it-IT" altLang="it-IT" sz="1200" dirty="0" smtClean="0">
                <a:solidFill>
                  <a:srgbClr val="000000"/>
                </a:solidFill>
                <a:latin typeface="Lato"/>
              </a:rPr>
              <a:t>incassi.</a:t>
            </a:r>
            <a:endParaRPr lang="it-IT" altLang="it-IT" sz="1200" dirty="0">
              <a:solidFill>
                <a:srgbClr val="000000"/>
              </a:solidFill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7267" y="3391274"/>
            <a:ext cx="6427538" cy="15311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lang="it-IT" altLang="it-IT" sz="1200" b="1" dirty="0">
                <a:solidFill>
                  <a:srgbClr val="000000"/>
                </a:solidFill>
                <a:latin typeface="Lato"/>
              </a:rPr>
              <a:t>Gestione </a:t>
            </a:r>
            <a:r>
              <a:rPr lang="it-IT" altLang="it-IT" sz="1200" b="1" dirty="0" smtClean="0">
                <a:solidFill>
                  <a:srgbClr val="000000"/>
                </a:solidFill>
                <a:latin typeface="Lato"/>
              </a:rPr>
              <a:t>Burocratica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lang="it-IT" altLang="it-IT" sz="1200" b="1" dirty="0" smtClean="0">
              <a:solidFill>
                <a:srgbClr val="000000"/>
              </a:solidFill>
              <a:latin typeface="Lato"/>
            </a:endParaRPr>
          </a:p>
          <a:p>
            <a:pPr lvl="0">
              <a:buFontTx/>
              <a:buChar char="•"/>
            </a:pPr>
            <a:r>
              <a:rPr lang="it-IT" altLang="it-IT" sz="1200" dirty="0">
                <a:solidFill>
                  <a:srgbClr val="000000"/>
                </a:solidFill>
                <a:latin typeface="Lato"/>
              </a:rPr>
              <a:t>Cura delle pratiche di apertura attività dell’attività ricettiva presso il comune (SUAP)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lang="it-IT" altLang="it-IT" sz="1200" b="1" dirty="0">
              <a:solidFill>
                <a:srgbClr val="000000"/>
              </a:solidFill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lang="it-IT" altLang="it-IT" sz="1200" dirty="0" smtClean="0">
                <a:solidFill>
                  <a:srgbClr val="000000"/>
                </a:solidFill>
                <a:latin typeface="Lato"/>
              </a:rPr>
              <a:t>Comunicazioni </a:t>
            </a:r>
            <a:r>
              <a:rPr lang="it-IT" altLang="it-IT" sz="1200" dirty="0">
                <a:solidFill>
                  <a:srgbClr val="000000"/>
                </a:solidFill>
                <a:latin typeface="Lato"/>
              </a:rPr>
              <a:t>periodiche dei dati degli ospiti alla Polizia di Stato, riscossione/versamento tassa di soggiorno, adempimenti </a:t>
            </a:r>
            <a:r>
              <a:rPr lang="it-IT" altLang="it-IT" sz="1200" dirty="0" smtClean="0">
                <a:solidFill>
                  <a:srgbClr val="000000"/>
                </a:solidFill>
                <a:latin typeface="Lato"/>
              </a:rPr>
              <a:t>normativi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endParaRPr lang="it-IT" altLang="it-IT" sz="12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7267" y="4803744"/>
            <a:ext cx="7004203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1500"/>
              </a:spcAft>
            </a:pPr>
            <a:r>
              <a:rPr lang="it-IT" sz="1200" b="1" dirty="0">
                <a:solidFill>
                  <a:srgbClr val="000000"/>
                </a:solidFill>
                <a:latin typeface="Lato"/>
              </a:rPr>
              <a:t>Massima </a:t>
            </a:r>
            <a:r>
              <a:rPr lang="it-IT" sz="1200" b="1" dirty="0" smtClean="0">
                <a:solidFill>
                  <a:srgbClr val="000000"/>
                </a:solidFill>
                <a:latin typeface="Lato"/>
              </a:rPr>
              <a:t>visibilità </a:t>
            </a:r>
            <a:r>
              <a:rPr lang="it-IT" sz="1200" b="1" dirty="0">
                <a:solidFill>
                  <a:srgbClr val="000000"/>
                </a:solidFill>
                <a:latin typeface="Lato"/>
              </a:rPr>
              <a:t>del tuo </a:t>
            </a:r>
            <a:r>
              <a:rPr lang="it-IT" sz="1200" b="1" dirty="0" smtClean="0">
                <a:solidFill>
                  <a:srgbClr val="000000"/>
                </a:solidFill>
                <a:latin typeface="Lato"/>
              </a:rPr>
              <a:t>appartamento</a:t>
            </a:r>
            <a:endParaRPr lang="it-IT" sz="1200" b="1" dirty="0">
              <a:solidFill>
                <a:srgbClr val="000000"/>
              </a:solidFill>
              <a:latin typeface="Lato"/>
            </a:endParaRP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Creazione del profilo dell’immobile con foto professionali</a:t>
            </a: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 smtClean="0">
                <a:solidFill>
                  <a:srgbClr val="000000"/>
                </a:solidFill>
                <a:latin typeface="Lato"/>
              </a:rPr>
              <a:t>Caricamento </a:t>
            </a:r>
            <a:r>
              <a:rPr lang="it-IT" sz="1200" dirty="0">
                <a:solidFill>
                  <a:srgbClr val="000000"/>
                </a:solidFill>
                <a:latin typeface="Lato"/>
              </a:rPr>
              <a:t>dell’immobile sui principali canali nazionali ed </a:t>
            </a:r>
            <a:r>
              <a:rPr lang="it-IT" sz="1200" dirty="0" smtClean="0">
                <a:solidFill>
                  <a:srgbClr val="000000"/>
                </a:solidFill>
                <a:latin typeface="Lato"/>
              </a:rPr>
              <a:t>internazionali</a:t>
            </a:r>
          </a:p>
          <a:p>
            <a:pPr algn="ctr">
              <a:lnSpc>
                <a:spcPts val="2400"/>
              </a:lnSpc>
              <a:spcAft>
                <a:spcPts val="1500"/>
              </a:spcAft>
            </a:pPr>
            <a:r>
              <a:rPr lang="it-IT" sz="3200" b="1" spc="-35" dirty="0" smtClean="0">
                <a:solidFill>
                  <a:srgbClr val="1F3864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it-IT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607267" y="530603"/>
            <a:ext cx="5997075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2387E"/>
                </a:solidFill>
                <a:latin typeface="Geometos Neue 2"/>
              </a:rPr>
              <a:t>i </a:t>
            </a:r>
            <a:r>
              <a:rPr lang="en-US" sz="2000" dirty="0" err="1">
                <a:solidFill>
                  <a:srgbClr val="12387E"/>
                </a:solidFill>
                <a:latin typeface="Geometos Neue 2"/>
              </a:rPr>
              <a:t>fattori</a:t>
            </a:r>
            <a:r>
              <a:rPr lang="en-US" sz="2000" dirty="0">
                <a:solidFill>
                  <a:srgbClr val="12387E"/>
                </a:solidFill>
                <a:latin typeface="Geometos Neue 2"/>
              </a:rPr>
              <a:t> </a:t>
            </a:r>
            <a:r>
              <a:rPr lang="en-US" sz="2000" dirty="0" err="1" smtClean="0">
                <a:solidFill>
                  <a:srgbClr val="12387E"/>
                </a:solidFill>
                <a:latin typeface="Geometos Neue 2"/>
              </a:rPr>
              <a:t>importanti</a:t>
            </a:r>
            <a:r>
              <a:rPr lang="en-US" sz="2000" dirty="0" smtClean="0">
                <a:solidFill>
                  <a:srgbClr val="12387E"/>
                </a:solidFill>
                <a:latin typeface="Geometos Neue 2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000" dirty="0" smtClean="0">
                <a:solidFill>
                  <a:srgbClr val="12387E"/>
                </a:solidFill>
                <a:latin typeface="Geometos Neue 2"/>
              </a:rPr>
              <a:t>per </a:t>
            </a:r>
            <a:r>
              <a:rPr lang="en-US" sz="2000" dirty="0" err="1">
                <a:solidFill>
                  <a:srgbClr val="12387E"/>
                </a:solidFill>
                <a:latin typeface="Geometos Neue 2"/>
              </a:rPr>
              <a:t>una</a:t>
            </a:r>
            <a:r>
              <a:rPr lang="en-US" sz="2000" dirty="0">
                <a:solidFill>
                  <a:srgbClr val="12387E"/>
                </a:solidFill>
                <a:latin typeface="Geometos Neue 2"/>
              </a:rPr>
              <a:t> </a:t>
            </a:r>
            <a:r>
              <a:rPr lang="en-US" sz="2000" dirty="0" err="1">
                <a:solidFill>
                  <a:srgbClr val="12387E"/>
                </a:solidFill>
                <a:latin typeface="Geometos Neue 2"/>
              </a:rPr>
              <a:t>corretta</a:t>
            </a:r>
            <a:r>
              <a:rPr lang="en-US" sz="2000" dirty="0">
                <a:solidFill>
                  <a:srgbClr val="12387E"/>
                </a:solidFill>
                <a:latin typeface="Geometos Neue 2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000" dirty="0" err="1" smtClean="0">
                <a:solidFill>
                  <a:srgbClr val="12387E"/>
                </a:solidFill>
                <a:latin typeface="Geometos Neue 2"/>
              </a:rPr>
              <a:t>Valutazione</a:t>
            </a:r>
            <a:r>
              <a:rPr lang="en-US" sz="2000" dirty="0" smtClean="0">
                <a:solidFill>
                  <a:srgbClr val="12387E"/>
                </a:solidFill>
                <a:latin typeface="Geometos Neue 2"/>
              </a:rPr>
              <a:t> E GESTIONE </a:t>
            </a:r>
            <a:r>
              <a:rPr lang="en-US" sz="2000" dirty="0" err="1" smtClean="0">
                <a:solidFill>
                  <a:srgbClr val="12387E"/>
                </a:solidFill>
                <a:latin typeface="Geometos Neue 2"/>
              </a:rPr>
              <a:t>della</a:t>
            </a:r>
            <a:r>
              <a:rPr lang="en-US" sz="2000" dirty="0" smtClean="0">
                <a:solidFill>
                  <a:srgbClr val="12387E"/>
                </a:solidFill>
                <a:latin typeface="Geometos Neue 2"/>
              </a:rPr>
              <a:t> </a:t>
            </a:r>
            <a:r>
              <a:rPr lang="en-US" sz="2000" dirty="0" err="1" smtClean="0">
                <a:solidFill>
                  <a:srgbClr val="12387E"/>
                </a:solidFill>
                <a:latin typeface="Geometos Neue 2"/>
              </a:rPr>
              <a:t>tua</a:t>
            </a:r>
            <a:r>
              <a:rPr lang="en-US" sz="2000" dirty="0" smtClean="0">
                <a:solidFill>
                  <a:srgbClr val="12387E"/>
                </a:solidFill>
                <a:latin typeface="Geometos Neue 2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000" dirty="0" smtClean="0">
                <a:solidFill>
                  <a:srgbClr val="12387E"/>
                </a:solidFill>
                <a:latin typeface="Geometos Neue 2"/>
              </a:rPr>
              <a:t>CASA VACANZE</a:t>
            </a:r>
            <a:endParaRPr lang="en-US" sz="2000" dirty="0">
              <a:solidFill>
                <a:srgbClr val="12387E"/>
              </a:solidFill>
              <a:latin typeface="Geometos Neue 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7267" y="6185006"/>
            <a:ext cx="6427538" cy="9771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lang="it-IT" altLang="it-IT" sz="1200" b="1" dirty="0" smtClean="0">
                <a:solidFill>
                  <a:srgbClr val="000000"/>
                </a:solidFill>
                <a:latin typeface="Lato"/>
              </a:rPr>
              <a:t>Gestione dei Prezzi</a:t>
            </a:r>
            <a:endParaRPr lang="it-IT" altLang="it-IT" sz="1200" b="1" dirty="0" smtClean="0">
              <a:solidFill>
                <a:srgbClr val="000000"/>
              </a:solidFill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lang="it-IT" altLang="it-IT" sz="1200" b="1" dirty="0" smtClean="0">
              <a:solidFill>
                <a:srgbClr val="000000"/>
              </a:solidFill>
              <a:latin typeface="La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Lato"/>
              </a:rPr>
              <a:t>Monitoraggio </a:t>
            </a:r>
            <a:r>
              <a:rPr lang="it-IT" sz="1200" dirty="0">
                <a:solidFill>
                  <a:srgbClr val="000000"/>
                </a:solidFill>
                <a:latin typeface="Lato"/>
              </a:rPr>
              <a:t>h24 </a:t>
            </a:r>
            <a:r>
              <a:rPr lang="it-IT" sz="1200" dirty="0" smtClean="0">
                <a:solidFill>
                  <a:srgbClr val="000000"/>
                </a:solidFill>
                <a:latin typeface="Lato"/>
              </a:rPr>
              <a:t>e gestione flessibile dei prezzi delle </a:t>
            </a:r>
            <a:r>
              <a:rPr lang="it-IT" sz="1200" dirty="0">
                <a:solidFill>
                  <a:srgbClr val="000000"/>
                </a:solidFill>
                <a:latin typeface="Lato"/>
              </a:rPr>
              <a:t>tariffe per massimizzare gli </a:t>
            </a:r>
            <a:r>
              <a:rPr lang="it-IT" sz="1200" dirty="0" smtClean="0">
                <a:solidFill>
                  <a:srgbClr val="000000"/>
                </a:solidFill>
                <a:latin typeface="Lato"/>
              </a:rPr>
              <a:t>incassi</a:t>
            </a:r>
            <a:endParaRPr lang="it-IT" sz="1200" dirty="0">
              <a:solidFill>
                <a:srgbClr val="000000"/>
              </a:solidFill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lang="it-IT" altLang="it-IT" sz="1200" b="1" dirty="0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7556500"/>
            <a:ext cx="7662128" cy="3283440"/>
            <a:chOff x="0" y="0"/>
            <a:chExt cx="10352343" cy="579443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14686" b="1355"/>
            <a:stretch>
              <a:fillRect/>
            </a:stretch>
          </p:blipFill>
          <p:spPr>
            <a:xfrm>
              <a:off x="0" y="0"/>
              <a:ext cx="10352343" cy="5794438"/>
            </a:xfrm>
            <a:prstGeom prst="rect">
              <a:avLst/>
            </a:prstGeom>
          </p:spPr>
        </p:pic>
      </p:grpSp>
      <p:sp>
        <p:nvSpPr>
          <p:cNvPr id="2" name="Rettangolo 1"/>
          <p:cNvSpPr/>
          <p:nvPr/>
        </p:nvSpPr>
        <p:spPr>
          <a:xfrm>
            <a:off x="654050" y="3262950"/>
            <a:ext cx="647700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1500"/>
              </a:spcAft>
            </a:pPr>
            <a:r>
              <a:rPr lang="it-IT" sz="1200" b="1" dirty="0">
                <a:solidFill>
                  <a:srgbClr val="000000"/>
                </a:solidFill>
                <a:latin typeface="Lato"/>
              </a:rPr>
              <a:t>Pulizie e Biancheria</a:t>
            </a: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Pulizia attenta dell’immobile per ogni arrivo e pulizie più curate periodiche</a:t>
            </a: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Fornitura biancheria completa ad ogni check-out e lavaggio ad ogni cambio ospiti</a:t>
            </a: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Fornitura dei kit doccia e di benvenuto</a:t>
            </a:r>
          </a:p>
          <a:p>
            <a:pPr>
              <a:lnSpc>
                <a:spcPts val="2250"/>
              </a:lnSpc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 </a:t>
            </a:r>
            <a:r>
              <a:rPr lang="it-IT" dirty="0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Aft>
                <a:spcPts val="1500"/>
              </a:spcAft>
            </a:pPr>
            <a:r>
              <a:rPr lang="it-IT" sz="1200" b="1" dirty="0">
                <a:solidFill>
                  <a:srgbClr val="000000"/>
                </a:solidFill>
                <a:latin typeface="Lato"/>
              </a:rPr>
              <a:t>Gestione contabile, legale e fiscale</a:t>
            </a:r>
          </a:p>
          <a:p>
            <a:pPr marL="342900" lvl="0" indent="-342900">
              <a:lnSpc>
                <a:spcPts val="22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I nostri consulenti ti assisteranno </a:t>
            </a:r>
            <a:r>
              <a:rPr lang="it-IT" sz="1200" dirty="0" smtClean="0">
                <a:solidFill>
                  <a:srgbClr val="000000"/>
                </a:solidFill>
                <a:latin typeface="Lato"/>
              </a:rPr>
              <a:t>anche negli </a:t>
            </a:r>
            <a:r>
              <a:rPr lang="it-IT" sz="1200" dirty="0">
                <a:solidFill>
                  <a:srgbClr val="000000"/>
                </a:solidFill>
                <a:latin typeface="Lato"/>
              </a:rPr>
              <a:t>adempimenti </a:t>
            </a:r>
            <a:r>
              <a:rPr lang="it-IT" sz="1200" dirty="0" smtClean="0">
                <a:solidFill>
                  <a:srgbClr val="000000"/>
                </a:solidFill>
                <a:latin typeface="Lato"/>
              </a:rPr>
              <a:t>legali, contabili e </a:t>
            </a:r>
            <a:r>
              <a:rPr lang="it-IT" sz="1200" dirty="0">
                <a:solidFill>
                  <a:srgbClr val="000000"/>
                </a:solidFill>
                <a:latin typeface="Lato"/>
              </a:rPr>
              <a:t>fiscali</a:t>
            </a:r>
            <a:r>
              <a:rPr lang="it-IT" sz="1200" dirty="0" smtClean="0">
                <a:solidFill>
                  <a:srgbClr val="000000"/>
                </a:solidFill>
                <a:latin typeface="Lato"/>
              </a:rPr>
              <a:t>.</a:t>
            </a:r>
            <a:endParaRPr lang="it-IT" sz="1200" dirty="0">
              <a:solidFill>
                <a:srgbClr val="000000"/>
              </a:solidFill>
              <a:latin typeface="Lato"/>
            </a:endParaRPr>
          </a:p>
          <a:p>
            <a:pPr marL="342900" lvl="0" indent="-342900">
              <a:lnSpc>
                <a:spcPts val="22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Assistenza </a:t>
            </a:r>
            <a:r>
              <a:rPr lang="it-IT" sz="1200" dirty="0" smtClean="0">
                <a:solidFill>
                  <a:srgbClr val="000000"/>
                </a:solidFill>
                <a:latin typeface="Lato"/>
              </a:rPr>
              <a:t>in tutte </a:t>
            </a:r>
            <a:r>
              <a:rPr lang="it-IT" sz="1200" dirty="0">
                <a:solidFill>
                  <a:srgbClr val="000000"/>
                </a:solidFill>
                <a:latin typeface="Lato"/>
              </a:rPr>
              <a:t>le pratiche amministrative e adempimenti </a:t>
            </a:r>
            <a:r>
              <a:rPr lang="it-IT" sz="1200" dirty="0" smtClean="0">
                <a:solidFill>
                  <a:srgbClr val="000000"/>
                </a:solidFill>
                <a:latin typeface="Lato"/>
              </a:rPr>
              <a:t>normativi</a:t>
            </a:r>
          </a:p>
          <a:p>
            <a:pPr marL="342900" lvl="0" indent="-342900">
              <a:lnSpc>
                <a:spcPts val="22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 smtClean="0">
                <a:solidFill>
                  <a:srgbClr val="000000"/>
                </a:solidFill>
                <a:latin typeface="Lato"/>
              </a:rPr>
              <a:t>Report mensili sugli incassi e sulle spese per tenere monitorato l’andamento della tua casa vacanze</a:t>
            </a:r>
            <a:endParaRPr lang="it-IT" sz="12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2250"/>
              </a:lnSpc>
            </a:pPr>
            <a:endParaRPr lang="it-IT" sz="12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2250"/>
              </a:lnSpc>
              <a:spcAft>
                <a:spcPts val="0"/>
              </a:spcAft>
            </a:pPr>
            <a:r>
              <a:rPr lang="it-IT" dirty="0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54050" y="605812"/>
            <a:ext cx="655438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1500"/>
              </a:spcAft>
            </a:pPr>
            <a:r>
              <a:rPr lang="it-IT" sz="1200" b="1" dirty="0">
                <a:solidFill>
                  <a:srgbClr val="000000"/>
                </a:solidFill>
                <a:latin typeface="Lato"/>
              </a:rPr>
              <a:t>Gestione delle prenotazioni e accoglienza</a:t>
            </a: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Gestione delle prenotazioni e delle richieste degli ospiti</a:t>
            </a: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Sincronizzazione dei calendari di Booking, </a:t>
            </a:r>
            <a:r>
              <a:rPr lang="it-IT" sz="1200" dirty="0" err="1" smtClean="0">
                <a:solidFill>
                  <a:srgbClr val="000000"/>
                </a:solidFill>
                <a:latin typeface="Lato"/>
              </a:rPr>
              <a:t>Airbnb</a:t>
            </a:r>
            <a:r>
              <a:rPr lang="it-IT" sz="1200" dirty="0" smtClean="0">
                <a:solidFill>
                  <a:srgbClr val="000000"/>
                </a:solidFill>
                <a:latin typeface="Lato"/>
              </a:rPr>
              <a:t> e altri intermediari</a:t>
            </a:r>
            <a:endParaRPr lang="it-IT" sz="1200" dirty="0">
              <a:solidFill>
                <a:srgbClr val="000000"/>
              </a:solidFill>
              <a:latin typeface="Lato"/>
            </a:endParaRP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Controllo costante degli incassi</a:t>
            </a: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Accoglienza degli ospiti</a:t>
            </a: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Assistenza h24 dell’ospite</a:t>
            </a:r>
          </a:p>
          <a:p>
            <a:pPr marL="342900" lvl="0" indent="-342900">
              <a:lnSpc>
                <a:spcPts val="22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verifica dell’immobile a fine soggiorno e preparazione per i nuovi ospiti</a:t>
            </a:r>
          </a:p>
          <a:p>
            <a:pPr>
              <a:lnSpc>
                <a:spcPts val="2250"/>
              </a:lnSpc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Lat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843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" y="7251700"/>
            <a:ext cx="7556500" cy="3441700"/>
          </a:xfrm>
          <a:custGeom>
            <a:avLst/>
            <a:gdLst/>
            <a:ahLst/>
            <a:cxnLst/>
            <a:rect l="l" t="t" r="r" b="b"/>
            <a:pathLst>
              <a:path w="7972855" h="2985530">
                <a:moveTo>
                  <a:pt x="0" y="0"/>
                </a:moveTo>
                <a:lnTo>
                  <a:pt x="7972855" y="0"/>
                </a:lnTo>
                <a:lnTo>
                  <a:pt x="7972855" y="2985530"/>
                </a:lnTo>
                <a:lnTo>
                  <a:pt x="0" y="2985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2175" b="-1591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82650" y="3360486"/>
            <a:ext cx="5895599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87"/>
              </a:lnSpc>
            </a:pPr>
            <a:r>
              <a:rPr lang="en-US" sz="1601" dirty="0">
                <a:solidFill>
                  <a:srgbClr val="12387E"/>
                </a:solidFill>
                <a:latin typeface="Lato"/>
              </a:rPr>
              <a:t>-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Foto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e video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professionali</a:t>
            </a: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3987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-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Soluzioni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marketing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diversificate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(online, offline, mobile, digital,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etc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)</a:t>
            </a:r>
          </a:p>
          <a:p>
            <a:pPr marL="171450" indent="-171450" algn="just">
              <a:lnSpc>
                <a:spcPts val="3987"/>
              </a:lnSpc>
              <a:buFontTx/>
              <a:buChar char="-"/>
            </a:pP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Invio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dell'immobile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nostro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data-base</a:t>
            </a:r>
          </a:p>
          <a:p>
            <a:pPr marL="171450" indent="-171450" algn="just">
              <a:lnSpc>
                <a:spcPts val="3987"/>
              </a:lnSpc>
              <a:buFontTx/>
              <a:buChar char="-"/>
            </a:pP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Gestione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professionale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dei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principali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portal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nazionali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ed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internazionali</a:t>
            </a:r>
            <a:endParaRPr lang="en-US" sz="12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2650" y="885419"/>
            <a:ext cx="3350668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smtClean="0">
                <a:solidFill>
                  <a:srgbClr val="12387E"/>
                </a:solidFill>
                <a:latin typeface="Geometos Neue 2"/>
              </a:rPr>
              <a:t>marketing</a:t>
            </a:r>
            <a:endParaRPr lang="en-US" sz="2000" dirty="0">
              <a:solidFill>
                <a:srgbClr val="12387E"/>
              </a:solidFill>
              <a:latin typeface="Geometos Neue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2650" y="1642052"/>
            <a:ext cx="58956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Per Coldwell Banker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il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marketing immobiliare non è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semplicemente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caricare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il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immobile sui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portali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;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quando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ci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affidi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il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immobile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puoi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essere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certo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utilizzeremo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tutti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gli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strumenti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 nostra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disposizione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e la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forza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un network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internazionale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attrarre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ospiti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qualificati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679"/>
              </a:lnSpc>
            </a:pPr>
            <a:r>
              <a:rPr lang="en-US" sz="1200" dirty="0" smtClean="0">
                <a:solidFill>
                  <a:srgbClr val="000000"/>
                </a:solidFill>
                <a:latin typeface="Lato"/>
              </a:rPr>
              <a:t>Il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nostro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approccio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prevede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l'utilizzo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diversi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strumenti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tra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cui ma non solo: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7535" y="7940364"/>
            <a:ext cx="4913429" cy="1473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gli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annunci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Geometos Neue 2"/>
              </a:rPr>
              <a:t>con </a:t>
            </a: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fotografie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professionali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</a:t>
            </a: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vengono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visti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il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118% in </a:t>
            </a: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più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</a:t>
            </a: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rispetto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Geometos Neue 2"/>
              </a:rPr>
              <a:t>agli</a:t>
            </a:r>
            <a:r>
              <a:rPr lang="en-US" sz="2100" dirty="0">
                <a:solidFill>
                  <a:srgbClr val="FFFFFF"/>
                </a:solidFill>
                <a:latin typeface="Geometos Neue 2"/>
              </a:rPr>
              <a:t> altri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30189" y="10031483"/>
            <a:ext cx="899622" cy="24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ato"/>
              </a:rPr>
              <a:t>realtor.com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659879"/>
            <a:ext cx="7556500" cy="5033521"/>
          </a:xfrm>
          <a:custGeom>
            <a:avLst/>
            <a:gdLst/>
            <a:ahLst/>
            <a:cxnLst/>
            <a:rect l="l" t="t" r="r" b="b"/>
            <a:pathLst>
              <a:path w="7882675" h="5256759">
                <a:moveTo>
                  <a:pt x="0" y="0"/>
                </a:moveTo>
                <a:lnTo>
                  <a:pt x="7882674" y="0"/>
                </a:lnTo>
                <a:lnTo>
                  <a:pt x="7882674" y="5256759"/>
                </a:lnTo>
                <a:lnTo>
                  <a:pt x="0" y="5256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35" b="-1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82650" y="698850"/>
            <a:ext cx="5113114" cy="364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2387E"/>
                </a:solidFill>
                <a:latin typeface="Geometos Neue 2"/>
              </a:rPr>
              <a:t>AL TUO FIANCO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2650" y="1669661"/>
            <a:ext cx="592135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Quando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scegli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affidare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la 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gestioni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della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casa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vacanze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ad 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un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agente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Coldwell Banker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sarai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certo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avrai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al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fianco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un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consulente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qualificato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.</a:t>
            </a: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supporteremo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nelle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scelte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più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delicate,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seguiremo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tutte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le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delicatissime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fasi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dall’allestimento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alla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gestione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.</a:t>
            </a: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Ma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non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finisce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qui, la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soddisfazione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dei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nostri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clienti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ci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permettere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poter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costruire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Lato"/>
              </a:rPr>
              <a:t>rapporti</a:t>
            </a:r>
            <a:r>
              <a:rPr lang="en-US" sz="12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durano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nel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tempo;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perché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quello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che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ci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interessa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realmente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è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diventare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il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punto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riferimento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per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ogni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tua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esigenza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immobiliare. </a:t>
            </a: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Noi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di Coldwell Banker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amiamo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la casa 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svolgiamo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il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nostro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lavoro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con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passione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ecco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perché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dal 1906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siamo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la prima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scelta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dei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clienti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più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esigenti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039" t="1046" r="24085" b="1004"/>
          <a:stretch>
            <a:fillRect/>
          </a:stretch>
        </p:blipFill>
        <p:spPr>
          <a:xfrm>
            <a:off x="8056" y="0"/>
            <a:ext cx="7556500" cy="10693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606836" y="7861300"/>
            <a:ext cx="2346323" cy="369590"/>
            <a:chOff x="0" y="0"/>
            <a:chExt cx="3128431" cy="4927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4129" cy="492786"/>
            </a:xfrm>
            <a:custGeom>
              <a:avLst/>
              <a:gdLst/>
              <a:ahLst/>
              <a:cxnLst/>
              <a:rect l="l" t="t" r="r" b="b"/>
              <a:pathLst>
                <a:path w="504129" h="492786">
                  <a:moveTo>
                    <a:pt x="0" y="0"/>
                  </a:moveTo>
                  <a:lnTo>
                    <a:pt x="504129" y="0"/>
                  </a:lnTo>
                  <a:lnTo>
                    <a:pt x="504129" y="492786"/>
                  </a:lnTo>
                  <a:lnTo>
                    <a:pt x="0" y="492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504129" y="41617"/>
              <a:ext cx="2624302" cy="371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1"/>
                </a:lnSpc>
              </a:pPr>
              <a:r>
                <a:rPr lang="en-US" sz="1737" dirty="0">
                  <a:solidFill>
                    <a:srgbClr val="FFFFFF"/>
                  </a:solidFill>
                  <a:latin typeface="Lato"/>
                </a:rPr>
                <a:t>coldwellbanker.it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2064826" y="1866098"/>
            <a:ext cx="3430347" cy="1633703"/>
          </a:xfrm>
          <a:custGeom>
            <a:avLst/>
            <a:gdLst/>
            <a:ahLst/>
            <a:cxnLst/>
            <a:rect l="l" t="t" r="r" b="b"/>
            <a:pathLst>
              <a:path w="3430347" h="1633703">
                <a:moveTo>
                  <a:pt x="0" y="0"/>
                </a:moveTo>
                <a:lnTo>
                  <a:pt x="3430346" y="0"/>
                </a:lnTo>
                <a:lnTo>
                  <a:pt x="3430346" y="1633703"/>
                </a:lnTo>
                <a:lnTo>
                  <a:pt x="0" y="16337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3236426" y="3746500"/>
            <a:ext cx="1087145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2320201" y="3899301"/>
            <a:ext cx="2899320" cy="407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dirty="0">
                <a:solidFill>
                  <a:srgbClr val="FFFFFF"/>
                </a:solidFill>
                <a:latin typeface="Geometos Neue 1"/>
              </a:rPr>
              <a:t>ITALY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2396128" y="4998256"/>
            <a:ext cx="2747466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2"/>
              </a:lnSpc>
            </a:pPr>
            <a:r>
              <a:rPr lang="en-US" sz="1022" b="1" dirty="0" smtClean="0">
                <a:solidFill>
                  <a:schemeClr val="bg1"/>
                </a:solidFill>
                <a:latin typeface="Geometos Neue 2"/>
              </a:rPr>
              <a:t>COLDWELL BANKER</a:t>
            </a:r>
          </a:p>
          <a:p>
            <a:pPr algn="ctr">
              <a:lnSpc>
                <a:spcPts val="1432"/>
              </a:lnSpc>
            </a:pPr>
            <a:r>
              <a:rPr lang="en-US" sz="1022" b="1" dirty="0" smtClean="0">
                <a:solidFill>
                  <a:schemeClr val="bg1"/>
                </a:solidFill>
                <a:latin typeface="Geometos Neue 2"/>
              </a:rPr>
              <a:t>AGENCY &amp; ADVISORY TEAM</a:t>
            </a:r>
          </a:p>
          <a:p>
            <a:pPr algn="ctr">
              <a:lnSpc>
                <a:spcPts val="1432"/>
              </a:lnSpc>
            </a:pPr>
            <a:endParaRPr lang="en-US" sz="1022" b="1" dirty="0" smtClean="0">
              <a:solidFill>
                <a:schemeClr val="bg1"/>
              </a:solidFill>
              <a:latin typeface="Geometos Neue 2"/>
            </a:endParaRPr>
          </a:p>
          <a:p>
            <a:pPr algn="ctr">
              <a:lnSpc>
                <a:spcPts val="1432"/>
              </a:lnSpc>
            </a:pPr>
            <a:r>
              <a:rPr lang="en-US" sz="1022" b="1" dirty="0" smtClean="0">
                <a:solidFill>
                  <a:schemeClr val="bg1"/>
                </a:solidFill>
                <a:latin typeface="Geometos Neue 2"/>
              </a:rPr>
              <a:t>In partnership con</a:t>
            </a:r>
          </a:p>
          <a:p>
            <a:pPr algn="ctr">
              <a:lnSpc>
                <a:spcPts val="1432"/>
              </a:lnSpc>
            </a:pPr>
            <a:endParaRPr lang="en-US" sz="1022" b="1" dirty="0" smtClean="0">
              <a:solidFill>
                <a:schemeClr val="bg1"/>
              </a:solidFill>
              <a:latin typeface="Geometos Neue 2"/>
            </a:endParaRPr>
          </a:p>
          <a:p>
            <a:pPr algn="ctr">
              <a:lnSpc>
                <a:spcPts val="1432"/>
              </a:lnSpc>
            </a:pPr>
            <a:r>
              <a:rPr lang="en-US" sz="1022" b="1" dirty="0" smtClean="0">
                <a:solidFill>
                  <a:schemeClr val="bg1"/>
                </a:solidFill>
                <a:latin typeface="Geometos Neue 2"/>
              </a:rPr>
              <a:t>studio WELEGAL </a:t>
            </a:r>
          </a:p>
          <a:p>
            <a:pPr algn="ctr">
              <a:lnSpc>
                <a:spcPts val="1432"/>
              </a:lnSpc>
            </a:pPr>
            <a:r>
              <a:rPr lang="en-US" sz="1022" b="1" dirty="0" smtClean="0">
                <a:solidFill>
                  <a:schemeClr val="bg1"/>
                </a:solidFill>
                <a:latin typeface="Geometos Neue 2"/>
              </a:rPr>
              <a:t>Scarselli cirelli &amp; Partners</a:t>
            </a:r>
          </a:p>
          <a:p>
            <a:pPr algn="just">
              <a:lnSpc>
                <a:spcPts val="1432"/>
              </a:lnSpc>
            </a:pPr>
            <a:endParaRPr lang="en-US" sz="1022" dirty="0" smtClean="0">
              <a:solidFill>
                <a:schemeClr val="bg1"/>
              </a:solidFill>
              <a:latin typeface="Geometos Neue 2"/>
            </a:endParaRPr>
          </a:p>
          <a:p>
            <a:pPr algn="just">
              <a:lnSpc>
                <a:spcPts val="1432"/>
              </a:lnSpc>
            </a:pPr>
            <a:endParaRPr lang="en-US" sz="1022" dirty="0">
              <a:solidFill>
                <a:schemeClr val="bg1"/>
              </a:solidFill>
              <a:latin typeface="Geometos Neue 2"/>
            </a:endParaRPr>
          </a:p>
          <a:p>
            <a:pPr algn="ctr">
              <a:lnSpc>
                <a:spcPts val="1432"/>
              </a:lnSpc>
            </a:pPr>
            <a:r>
              <a:rPr lang="en-US" sz="1022" dirty="0" smtClean="0">
                <a:solidFill>
                  <a:schemeClr val="bg1"/>
                </a:solidFill>
                <a:latin typeface="Geometos Neue 2"/>
              </a:rPr>
              <a:t>Via </a:t>
            </a:r>
            <a:r>
              <a:rPr lang="en-US" sz="1022" dirty="0">
                <a:solidFill>
                  <a:schemeClr val="bg1"/>
                </a:solidFill>
                <a:latin typeface="Geometos Neue 2"/>
              </a:rPr>
              <a:t>Salandra 34 - SEDE DI Roma</a:t>
            </a:r>
          </a:p>
          <a:p>
            <a:pPr algn="ctr">
              <a:lnSpc>
                <a:spcPts val="1432"/>
              </a:lnSpc>
            </a:pPr>
            <a:r>
              <a:rPr lang="en-US" sz="1022" dirty="0">
                <a:solidFill>
                  <a:schemeClr val="bg1"/>
                </a:solidFill>
                <a:latin typeface="Geometos Neue 2"/>
              </a:rPr>
              <a:t>Tel. 06/86886567</a:t>
            </a:r>
          </a:p>
          <a:p>
            <a:pPr algn="ctr">
              <a:lnSpc>
                <a:spcPts val="1432"/>
              </a:lnSpc>
            </a:pPr>
            <a:r>
              <a:rPr lang="en-US" sz="1022" dirty="0">
                <a:solidFill>
                  <a:schemeClr val="bg1"/>
                </a:solidFill>
                <a:latin typeface="Geometos Neue 2"/>
              </a:rPr>
              <a:t>info.great@cbitaly.it</a:t>
            </a:r>
          </a:p>
          <a:p>
            <a:pPr algn="ctr">
              <a:lnSpc>
                <a:spcPts val="1432"/>
              </a:lnSpc>
            </a:pPr>
            <a:r>
              <a:rPr lang="en-US" sz="1022" dirty="0">
                <a:solidFill>
                  <a:schemeClr val="bg1"/>
                </a:solidFill>
                <a:latin typeface="Geometos Neue 2"/>
              </a:rPr>
              <a:t>www.coldwellbanker.it</a:t>
            </a:r>
          </a:p>
          <a:p>
            <a:pPr algn="ctr">
              <a:lnSpc>
                <a:spcPts val="1432"/>
              </a:lnSpc>
            </a:pPr>
            <a:r>
              <a:rPr lang="en-US" sz="1022" dirty="0">
                <a:solidFill>
                  <a:schemeClr val="bg1"/>
                </a:solidFill>
                <a:latin typeface="Geometos Neue 2"/>
              </a:rPr>
              <a:t>www.welegalavvocati.it</a:t>
            </a:r>
          </a:p>
          <a:p>
            <a:pPr algn="ctr">
              <a:lnSpc>
                <a:spcPts val="1432"/>
              </a:lnSpc>
            </a:pPr>
            <a:r>
              <a:rPr lang="en-US" sz="1022" dirty="0">
                <a:solidFill>
                  <a:schemeClr val="bg1"/>
                </a:solidFill>
                <a:latin typeface="Geometos Neue 2"/>
              </a:rPr>
              <a:t>www.comitatorealestate.it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923</Words>
  <Application>Microsoft Office PowerPoint</Application>
  <PresentationFormat>Personalizzato</PresentationFormat>
  <Paragraphs>108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Lato</vt:lpstr>
      <vt:lpstr>Arial Narrow</vt:lpstr>
      <vt:lpstr>Geometos Neue 2</vt:lpstr>
      <vt:lpstr>Calibri</vt:lpstr>
      <vt:lpstr>Geometos Neue 1</vt:lpstr>
      <vt:lpstr>Arial</vt:lpstr>
      <vt:lpstr>Lato Italics</vt:lpstr>
      <vt:lpstr>Symbol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La guida per chi vende casa</dc:title>
  <dc:creator>Alessandro</dc:creator>
  <cp:lastModifiedBy>ascarselli</cp:lastModifiedBy>
  <cp:revision>17</cp:revision>
  <dcterms:created xsi:type="dcterms:W3CDTF">2006-08-16T00:00:00Z</dcterms:created>
  <dcterms:modified xsi:type="dcterms:W3CDTF">2024-07-15T07:34:24Z</dcterms:modified>
  <dc:identifier>DAFloBJBwFE</dc:identifier>
</cp:coreProperties>
</file>